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1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4" r:id="rId4"/>
    <p:sldId id="259" r:id="rId5"/>
    <p:sldId id="261" r:id="rId6"/>
    <p:sldId id="268" r:id="rId7"/>
    <p:sldId id="269" r:id="rId8"/>
    <p:sldId id="271" r:id="rId9"/>
    <p:sldId id="272" r:id="rId10"/>
    <p:sldId id="273" r:id="rId11"/>
    <p:sldId id="274" r:id="rId12"/>
    <p:sldId id="285" r:id="rId13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6142A4-05A1-4B2D-AF58-91BC3E3E5EC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CFF5C7-ED00-4D86-9A62-018AE24895B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AAE30-6FDA-4469-9310-F57BCB3C2C29}" type="slidenum">
              <a:rPr lang="ru-RU"/>
              <a:pPr/>
              <a:t>1</a:t>
            </a:fld>
            <a:endParaRPr lang="ru-R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F5C7-ED00-4D86-9A62-018AE24895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5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8E6E-A4CD-4B27-A328-A8C33AD66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6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37E0-0BC8-48DD-B605-68974954A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1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37E0-0BC8-48DD-B605-68974954A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2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37E0-0BC8-48DD-B605-68974954A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5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37E0-0BC8-48DD-B605-68974954A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1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37E0-0BC8-48DD-B605-68974954A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3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37E0-0BC8-48DD-B605-68974954A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7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5A96-FF93-4215-8AB4-75B848D7C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67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A3C8-256F-4EBB-93AF-284D0C796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8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82E4-9569-4E95-A8FE-7C9C21DB3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1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0B6-597F-45A3-A19A-708E46565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4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E9B4-F643-4366-AC95-7579B41CA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3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5671-D7D8-4FFD-A3A4-1062E98D2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56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9C6-873B-4AE2-AC3F-280C6EDEC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4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CCA5-9BB7-43D0-9208-6F7D971AD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6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C5B-5642-4EDE-8262-EBB4E6A76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6629-6B4F-493D-B56E-4D55E617A7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1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6D637E0-0BC8-48DD-B605-68974954A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48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07" y="2464587"/>
            <a:ext cx="8388186" cy="1928826"/>
          </a:xfrm>
        </p:spPr>
        <p:txBody>
          <a:bodyPr anchor="ctr">
            <a:no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Чорнобильська катастрофа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38" y="0"/>
            <a:ext cx="9151938" cy="970450"/>
          </a:xfrm>
          <a:solidFill>
            <a:schemeClr val="tx1"/>
          </a:solidFill>
        </p:spPr>
        <p:txBody>
          <a:bodyPr/>
          <a:lstStyle/>
          <a:p>
            <a:r>
              <a:rPr lang="uk-UA" dirty="0" smtClean="0">
                <a:solidFill>
                  <a:sysClr val="windowText" lastClr="000000"/>
                </a:solidFill>
              </a:rPr>
              <a:t>Забруднення стронцієм</a:t>
            </a:r>
            <a:endParaRPr lang="uk-UA" dirty="0">
              <a:solidFill>
                <a:sysClr val="windowText" lastClr="000000"/>
              </a:solidFill>
            </a:endParaRPr>
          </a:p>
        </p:txBody>
      </p:sp>
      <p:pic>
        <p:nvPicPr>
          <p:cNvPr id="9219" name="Picture 3" descr="E:\Разное\МОЁ!\разное-заразное\всякий текстовый бред\презентации\работа по физике\Новая папка\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74"/>
          <a:stretch/>
        </p:blipFill>
        <p:spPr bwMode="auto">
          <a:xfrm>
            <a:off x="-180528" y="950118"/>
            <a:ext cx="9365202" cy="5935265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6062" cy="112869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ysClr val="windowText" lastClr="000000"/>
                </a:solidFill>
              </a:rPr>
              <a:t>Доза </a:t>
            </a:r>
            <a:r>
              <a:rPr lang="uk-UA" dirty="0">
                <a:solidFill>
                  <a:sysClr val="windowText" lastClr="000000"/>
                </a:solidFill>
              </a:rPr>
              <a:t>опромінення щитовидної залози</a:t>
            </a:r>
          </a:p>
        </p:txBody>
      </p:sp>
      <p:pic>
        <p:nvPicPr>
          <p:cNvPr id="10242" name="Picture 2" descr="E:\Разное\МОЁ!\разное-заразное\всякий текстовый бред\презентации\работа по физике\Новая папка\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80"/>
          <a:stretch/>
        </p:blipFill>
        <p:spPr bwMode="auto">
          <a:xfrm>
            <a:off x="-36512" y="1052736"/>
            <a:ext cx="9180512" cy="5805264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endParaRPr lang="en-US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228600"/>
            <a:ext cx="7239000" cy="628632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Причини аварії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346" y="1021151"/>
            <a:ext cx="7703078" cy="2479857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uk-UA" sz="2200" dirty="0"/>
              <a:t>Визначення причин аварії на четвертому блоці ЧАЕС є одним з найбільш дискусійних питань і </a:t>
            </a:r>
            <a:r>
              <a:rPr lang="uk-UA" sz="2200" dirty="0" smtClean="0"/>
              <a:t>на сьогодні</a:t>
            </a:r>
            <a:r>
              <a:rPr lang="uk-UA" sz="2200" dirty="0"/>
              <a:t>. За більш ніж двадцятилітній період, </a:t>
            </a:r>
            <a:r>
              <a:rPr lang="uk-UA" sz="2200" dirty="0" smtClean="0"/>
              <a:t>який пройшов </a:t>
            </a:r>
            <a:r>
              <a:rPr lang="uk-UA" sz="2200" dirty="0"/>
              <a:t>з моменту аварії, </a:t>
            </a:r>
            <a:r>
              <a:rPr lang="uk-UA" sz="2200" dirty="0" smtClean="0"/>
              <a:t>дискусії про першопричини </a:t>
            </a:r>
            <a:r>
              <a:rPr lang="uk-UA" sz="2200" dirty="0"/>
              <a:t>аварії </a:t>
            </a:r>
            <a:r>
              <a:rPr lang="uk-UA" sz="2200" dirty="0" smtClean="0"/>
              <a:t>не вмовкають. З </a:t>
            </a:r>
            <a:r>
              <a:rPr lang="uk-UA" sz="2200" dirty="0"/>
              <a:t>кожним роком, </a:t>
            </a:r>
            <a:r>
              <a:rPr lang="uk-UA" sz="2200" dirty="0" smtClean="0"/>
              <a:t>який </a:t>
            </a:r>
            <a:r>
              <a:rPr lang="uk-UA" sz="2200" dirty="0"/>
              <a:t>відокремлює нас </a:t>
            </a:r>
            <a:r>
              <a:rPr lang="uk-UA" sz="2200" dirty="0" smtClean="0"/>
              <a:t>від </a:t>
            </a:r>
            <a:r>
              <a:rPr lang="uk-UA" sz="2200" dirty="0"/>
              <a:t>подій </a:t>
            </a:r>
            <a:r>
              <a:rPr lang="uk-UA" sz="2200" dirty="0" smtClean="0"/>
              <a:t>квітня </a:t>
            </a:r>
            <a:r>
              <a:rPr lang="uk-UA" sz="2200" dirty="0"/>
              <a:t>1986 року, </a:t>
            </a:r>
            <a:r>
              <a:rPr lang="uk-UA" sz="2200" dirty="0" smtClean="0"/>
              <a:t>з'являються все </a:t>
            </a:r>
            <a:r>
              <a:rPr lang="uk-UA" sz="2200" dirty="0"/>
              <a:t>нові </a:t>
            </a:r>
            <a:r>
              <a:rPr lang="uk-UA" sz="2200" dirty="0" smtClean="0"/>
              <a:t>й </a:t>
            </a:r>
            <a:r>
              <a:rPr lang="uk-UA" sz="2200" dirty="0"/>
              <a:t>нові версії й гіпотези.</a:t>
            </a:r>
          </a:p>
        </p:txBody>
      </p:sp>
      <p:pic>
        <p:nvPicPr>
          <p:cNvPr id="1026" name="Picture 2" descr="E:\Разное\МОЁ!\разное-заразное\всякий текстовый бред\презентации\работа по физике\Новая папка\reactor-chn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86" y="3501008"/>
            <a:ext cx="3633342" cy="328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www.uamodna.com/assets/articles/image/ynv2mcfh/fullsiz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4" y="3501008"/>
            <a:ext cx="4108743" cy="3267527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228600"/>
            <a:ext cx="7239000" cy="628632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Причини аварії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346" y="1021151"/>
            <a:ext cx="7703078" cy="2479857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uk-UA" sz="2200" dirty="0"/>
              <a:t>Не зважаючи на дискусії, </a:t>
            </a:r>
            <a:r>
              <a:rPr lang="uk-UA" sz="2200" dirty="0" smtClean="0"/>
              <a:t>існує дві </a:t>
            </a:r>
            <a:r>
              <a:rPr lang="uk-UA" sz="2200" dirty="0"/>
              <a:t>версії </a:t>
            </a:r>
            <a:r>
              <a:rPr lang="uk-UA" sz="2200" dirty="0" smtClean="0"/>
              <a:t>причини </a:t>
            </a:r>
            <a:r>
              <a:rPr lang="uk-UA" sz="2200" dirty="0"/>
              <a:t>аварії</a:t>
            </a:r>
            <a:r>
              <a:rPr lang="uk-UA" sz="2200" dirty="0" smtClean="0"/>
              <a:t>: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endParaRPr lang="uk-UA" sz="2200" dirty="0" smtClean="0"/>
          </a:p>
          <a:p>
            <a:pPr lvl="1" indent="-342900">
              <a:spcBef>
                <a:spcPts val="100"/>
              </a:spcBef>
              <a:spcAft>
                <a:spcPts val="100"/>
              </a:spcAft>
            </a:pPr>
            <a:r>
              <a:rPr lang="uk-UA" sz="2400" dirty="0" smtClean="0"/>
              <a:t>Помилки проектантів</a:t>
            </a:r>
          </a:p>
          <a:p>
            <a:pPr lvl="1" indent="-342900">
              <a:spcBef>
                <a:spcPts val="100"/>
              </a:spcBef>
              <a:spcAft>
                <a:spcPts val="100"/>
              </a:spcAft>
            </a:pPr>
            <a:r>
              <a:rPr lang="uk-UA" sz="2400" dirty="0" smtClean="0"/>
              <a:t>Помилки персоналу</a:t>
            </a:r>
            <a:endParaRPr lang="uk-UA" sz="2400" dirty="0"/>
          </a:p>
        </p:txBody>
      </p:sp>
      <p:pic>
        <p:nvPicPr>
          <p:cNvPr id="1026" name="Picture 2" descr="E:\Разное\МОЁ!\разное-заразное\всякий текстовый бред\презентации\работа по физике\Новая папка\reactor-chn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886" y="3501008"/>
            <a:ext cx="3633342" cy="328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www.uamodna.com/assets/articles/image/ynv2mcfh/fullsiz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4" y="3501008"/>
            <a:ext cx="4108743" cy="3267527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7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228600"/>
            <a:ext cx="7239000" cy="628632"/>
          </a:xfrm>
        </p:spPr>
        <p:txBody>
          <a:bodyPr>
            <a:normAutofit/>
          </a:bodyPr>
          <a:lstStyle/>
          <a:p>
            <a:r>
              <a:rPr lang="uk-UA" sz="3200" dirty="0"/>
              <a:t>Аварія 1986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500" y="1085054"/>
            <a:ext cx="7562872" cy="5368282"/>
          </a:xfrm>
        </p:spPr>
        <p:txBody>
          <a:bodyPr>
            <a:normAutofit/>
          </a:bodyPr>
          <a:lstStyle/>
          <a:p>
            <a:pPr indent="-342900"/>
            <a:r>
              <a:rPr lang="ru-RU" sz="2400" dirty="0" err="1"/>
              <a:t>Аварія</a:t>
            </a:r>
            <a:r>
              <a:rPr lang="ru-RU" sz="2400" dirty="0"/>
              <a:t> </a:t>
            </a:r>
            <a:r>
              <a:rPr lang="ru-RU" sz="2400" dirty="0" err="1"/>
              <a:t>відбулася</a:t>
            </a:r>
            <a:r>
              <a:rPr lang="ru-RU" sz="2400" dirty="0"/>
              <a:t> перед </a:t>
            </a:r>
            <a:r>
              <a:rPr lang="ru-RU" sz="2400" dirty="0" err="1"/>
              <a:t>зупинкою</a:t>
            </a:r>
            <a:r>
              <a:rPr lang="ru-RU" sz="2400" dirty="0"/>
              <a:t> блоку </a:t>
            </a:r>
            <a:r>
              <a:rPr lang="ru-RU" sz="2400" dirty="0" smtClean="0"/>
              <a:t>на </a:t>
            </a:r>
            <a:r>
              <a:rPr lang="ru-RU" sz="2400" dirty="0" err="1" smtClean="0"/>
              <a:t>плановий</a:t>
            </a:r>
            <a:r>
              <a:rPr lang="ru-RU" sz="2400" dirty="0" smtClean="0"/>
              <a:t> </a:t>
            </a:r>
            <a:r>
              <a:rPr lang="ru-RU" sz="2400" dirty="0"/>
              <a:t>ремонт при </a:t>
            </a:r>
            <a:r>
              <a:rPr lang="ru-RU" sz="2400" dirty="0" err="1"/>
              <a:t>проведенні</a:t>
            </a:r>
            <a:r>
              <a:rPr lang="ru-RU" sz="2400" dirty="0"/>
              <a:t> </a:t>
            </a:r>
            <a:r>
              <a:rPr lang="ru-RU" sz="2400" dirty="0" err="1" smtClean="0"/>
              <a:t>випробувань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режимів</a:t>
            </a:r>
            <a:r>
              <a:rPr lang="ru-RU" sz="2400" dirty="0" smtClean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одного з </a:t>
            </a:r>
            <a:r>
              <a:rPr lang="ru-RU" sz="2400" dirty="0" err="1" smtClean="0"/>
              <a:t>турбогенераторів</a:t>
            </a:r>
            <a:r>
              <a:rPr lang="ru-RU" sz="2400" dirty="0" smtClean="0"/>
              <a:t>.</a:t>
            </a:r>
          </a:p>
          <a:p>
            <a:pPr indent="-342900"/>
            <a:r>
              <a:rPr lang="ru-RU" sz="2400" dirty="0" err="1" smtClean="0"/>
              <a:t>Руйнування</a:t>
            </a:r>
            <a:r>
              <a:rPr lang="ru-RU" sz="2400" dirty="0" smtClean="0"/>
              <a:t> </a:t>
            </a:r>
            <a:r>
              <a:rPr lang="ru-RU" sz="2400" dirty="0" err="1"/>
              <a:t>реакторної</a:t>
            </a:r>
            <a:r>
              <a:rPr lang="ru-RU" sz="2400" dirty="0"/>
              <a:t> установки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 smtClean="0"/>
              <a:t>викликано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різким</a:t>
            </a:r>
            <a:r>
              <a:rPr lang="ru-RU" sz="2400" dirty="0" smtClean="0"/>
              <a:t> </a:t>
            </a:r>
            <a:r>
              <a:rPr lang="ru-RU" sz="2400" dirty="0"/>
              <a:t>ростом </a:t>
            </a:r>
            <a:r>
              <a:rPr lang="ru-RU" sz="2400" dirty="0" err="1"/>
              <a:t>потужності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привело до </a:t>
            </a:r>
            <a:r>
              <a:rPr lang="ru-RU" sz="2400" dirty="0" err="1" smtClean="0"/>
              <a:t>викиду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частини</a:t>
            </a:r>
            <a:r>
              <a:rPr lang="ru-RU" sz="2400" dirty="0" smtClean="0"/>
              <a:t> </a:t>
            </a:r>
            <a:r>
              <a:rPr lang="ru-RU" sz="2400" dirty="0" err="1"/>
              <a:t>радіоактивних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з </a:t>
            </a:r>
            <a:r>
              <a:rPr lang="ru-RU" sz="2400" dirty="0" err="1"/>
              <a:t>активної</a:t>
            </a:r>
            <a:r>
              <a:rPr lang="ru-RU" sz="2400" dirty="0"/>
              <a:t> </a:t>
            </a:r>
            <a:r>
              <a:rPr lang="ru-RU" sz="2400" dirty="0" err="1" smtClean="0"/>
              <a:t>зони</a:t>
            </a:r>
            <a:r>
              <a:rPr lang="ru-RU" sz="2400" dirty="0" smtClean="0"/>
              <a:t> реактора </a:t>
            </a:r>
            <a:r>
              <a:rPr lang="ru-RU" sz="2400" dirty="0"/>
              <a:t>в </a:t>
            </a:r>
            <a:r>
              <a:rPr lang="ru-RU" sz="2400" dirty="0" smtClean="0"/>
              <a:t>атмосферу.</a:t>
            </a:r>
          </a:p>
          <a:p>
            <a:pPr indent="-342900"/>
            <a:r>
              <a:rPr lang="uk-UA" sz="2400" dirty="0" smtClean="0"/>
              <a:t>Уночі</a:t>
            </a:r>
            <a:r>
              <a:rPr lang="uk-UA" sz="2400" dirty="0"/>
              <a:t>, в </a:t>
            </a:r>
            <a:r>
              <a:rPr lang="uk-UA" sz="2400" dirty="0" smtClean="0"/>
              <a:t>1 годину 23 хвилини 26 </a:t>
            </a:r>
            <a:r>
              <a:rPr lang="uk-UA" sz="2400" dirty="0"/>
              <a:t>квітня 1986 </a:t>
            </a:r>
            <a:r>
              <a:rPr lang="uk-UA" sz="2400" dirty="0" smtClean="0"/>
              <a:t>р. відбулася аварія на </a:t>
            </a:r>
            <a:r>
              <a:rPr lang="uk-UA" sz="2400" dirty="0"/>
              <a:t>четвертому блоці </a:t>
            </a:r>
            <a:r>
              <a:rPr lang="uk-UA" sz="2400" dirty="0" smtClean="0"/>
              <a:t>Чорнобильської АЕС.</a:t>
            </a:r>
          </a:p>
          <a:p>
            <a:pPr indent="-342900"/>
            <a:r>
              <a:rPr lang="uk-UA" sz="2400" dirty="0" smtClean="0"/>
              <a:t>Аварія супроводжувалася </a:t>
            </a:r>
            <a:r>
              <a:rPr lang="uk-UA" sz="2400" dirty="0"/>
              <a:t>руйнуванням активної </a:t>
            </a:r>
            <a:r>
              <a:rPr lang="uk-UA" sz="2400" dirty="0" smtClean="0"/>
              <a:t>зони реакторної </a:t>
            </a:r>
            <a:r>
              <a:rPr lang="uk-UA" sz="2400" dirty="0"/>
              <a:t>установки й частини будинку.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428604"/>
            <a:ext cx="7239000" cy="485756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Розвиток аварії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2001" y="1196752"/>
            <a:ext cx="7419997" cy="5105400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None/>
            </a:pPr>
            <a:r>
              <a:rPr lang="uk-UA" sz="2200" dirty="0" smtClean="0"/>
              <a:t>В аварії на ЧАЕС можна виділити дві фази:</a:t>
            </a:r>
          </a:p>
          <a:p>
            <a:pPr>
              <a:spcBef>
                <a:spcPts val="100"/>
              </a:spcBef>
              <a:spcAft>
                <a:spcPts val="100"/>
              </a:spcAft>
              <a:buNone/>
            </a:pPr>
            <a:endParaRPr lang="uk-UA" sz="1000" dirty="0" smtClean="0"/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uk-UA" sz="2200" b="1" dirty="0"/>
              <a:t>Миттєву (вибухову) 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uk-UA" sz="2200" b="1" dirty="0" smtClean="0"/>
              <a:t>Тривалу:</a:t>
            </a:r>
          </a:p>
          <a:p>
            <a:pPr marL="36900" indent="0">
              <a:spcBef>
                <a:spcPts val="100"/>
              </a:spcBef>
              <a:spcAft>
                <a:spcPts val="100"/>
              </a:spcAft>
              <a:buNone/>
            </a:pPr>
            <a:endParaRPr lang="uk-UA" sz="1000" dirty="0" smtClean="0"/>
          </a:p>
          <a:p>
            <a:pPr marL="1062900" lvl="2" indent="-342900">
              <a:spcBef>
                <a:spcPts val="100"/>
              </a:spcBef>
              <a:spcAft>
                <a:spcPts val="100"/>
              </a:spcAft>
            </a:pPr>
            <a:r>
              <a:rPr lang="uk-UA" sz="2200" dirty="0"/>
              <a:t>З</a:t>
            </a:r>
            <a:r>
              <a:rPr lang="uk-UA" sz="2200" dirty="0" smtClean="0"/>
              <a:t>акінчилася </a:t>
            </a:r>
            <a:r>
              <a:rPr lang="uk-UA" sz="2200" dirty="0"/>
              <a:t>25 </a:t>
            </a:r>
            <a:r>
              <a:rPr lang="uk-UA" sz="2200" dirty="0" smtClean="0"/>
              <a:t>травня.</a:t>
            </a:r>
          </a:p>
          <a:p>
            <a:pPr marL="1062900" lvl="2" indent="-342900">
              <a:spcBef>
                <a:spcPts val="100"/>
              </a:spcBef>
              <a:spcAft>
                <a:spcPts val="100"/>
              </a:spcAft>
            </a:pPr>
            <a:r>
              <a:rPr lang="uk-UA" sz="2200" dirty="0" smtClean="0"/>
              <a:t>При вибуху </a:t>
            </a:r>
            <a:r>
              <a:rPr lang="uk-UA" sz="2200" dirty="0" err="1" smtClean="0"/>
              <a:t>мілкодисперсна</a:t>
            </a:r>
            <a:r>
              <a:rPr lang="uk-UA" sz="2200" dirty="0" smtClean="0"/>
              <a:t> фракція досягла тропосфери й була зареєстрована майже у всіх країнах</a:t>
            </a:r>
            <a:r>
              <a:rPr lang="uk-UA" sz="2200" dirty="0"/>
              <a:t> </a:t>
            </a:r>
            <a:r>
              <a:rPr lang="uk-UA" sz="2200" dirty="0" smtClean="0"/>
              <a:t>північної півкулі.</a:t>
            </a:r>
          </a:p>
          <a:p>
            <a:pPr marL="1062900" lvl="2" indent="-342900">
              <a:spcBef>
                <a:spcPts val="100"/>
              </a:spcBef>
              <a:spcAft>
                <a:spcPts val="100"/>
              </a:spcAft>
            </a:pPr>
            <a:r>
              <a:rPr lang="uk-UA" sz="2200" dirty="0" err="1" smtClean="0"/>
              <a:t>Грубодисперсна</a:t>
            </a:r>
            <a:r>
              <a:rPr lang="uk-UA" sz="2200" dirty="0" smtClean="0"/>
              <a:t> фракція паливних часток випала в основному в найближчій зоні АЕС, і в тому числі в межах </a:t>
            </a:r>
            <a:r>
              <a:rPr lang="uk-UA" sz="2200" dirty="0" err="1" smtClean="0"/>
              <a:t>проммайданчика</a:t>
            </a:r>
            <a:r>
              <a:rPr lang="uk-UA" sz="2200" dirty="0" smtClean="0"/>
              <a:t>, включаючи покрівлі будинків ЧАЕС, де до паливних часток додалися фрагменти зруйнованої активної зони.</a:t>
            </a:r>
            <a:endParaRPr lang="uk-UA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07" y="228600"/>
            <a:ext cx="7777186" cy="70007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Пожежа на ЧАЕС у 1991</a:t>
            </a:r>
            <a:endParaRPr lang="uk-UA" sz="3200" dirty="0"/>
          </a:p>
        </p:txBody>
      </p:sp>
      <p:pic>
        <p:nvPicPr>
          <p:cNvPr id="5122" name="Picture 2" descr="E:\Разное\МОЁ!\разное-заразное\всякий текстовый бред\презентации\работа по физике\Новая папка\demolish-nucl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371" y="1124744"/>
            <a:ext cx="7309258" cy="5128933"/>
          </a:xfrm>
          <a:prstGeom prst="rect">
            <a:avLst/>
          </a:prstGeom>
          <a:noFill/>
          <a:effectLst>
            <a:softEdge rad="112522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126" y="1124744"/>
            <a:ext cx="7705748" cy="5105400"/>
          </a:xfrm>
        </p:spPr>
        <p:txBody>
          <a:bodyPr>
            <a:normAutofit/>
          </a:bodyPr>
          <a:lstStyle/>
          <a:p>
            <a:pPr indent="-342900"/>
            <a:r>
              <a:rPr lang="ru-RU" sz="2200" dirty="0" smtClean="0"/>
              <a:t>Катастрофа в 1986 </a:t>
            </a:r>
            <a:r>
              <a:rPr lang="ru-RU" sz="2200" dirty="0" err="1" smtClean="0"/>
              <a:t>році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не </a:t>
            </a:r>
            <a:r>
              <a:rPr lang="ru-RU" sz="2200" dirty="0" err="1" smtClean="0"/>
              <a:t>останньою</a:t>
            </a:r>
            <a:r>
              <a:rPr lang="ru-RU" sz="2200" dirty="0" smtClean="0"/>
              <a:t> </a:t>
            </a:r>
            <a:r>
              <a:rPr lang="ru-RU" sz="2200" dirty="0" err="1" smtClean="0"/>
              <a:t>аварійною</a:t>
            </a:r>
            <a:r>
              <a:rPr lang="ru-RU" sz="2200" dirty="0" smtClean="0"/>
              <a:t> </a:t>
            </a:r>
            <a:r>
              <a:rPr lang="ru-RU" sz="2200" dirty="0" err="1" smtClean="0"/>
              <a:t>подією</a:t>
            </a:r>
            <a:r>
              <a:rPr lang="ru-RU" sz="2200" dirty="0" smtClean="0"/>
              <a:t> на </a:t>
            </a:r>
            <a:r>
              <a:rPr lang="ru-RU" sz="2200" dirty="0" err="1" smtClean="0"/>
              <a:t>Чорнобильській</a:t>
            </a:r>
            <a:r>
              <a:rPr lang="ru-RU" sz="2200" dirty="0" smtClean="0"/>
              <a:t> АЕС.</a:t>
            </a:r>
          </a:p>
          <a:p>
            <a:pPr indent="-342900"/>
            <a:r>
              <a:rPr lang="ru-RU" sz="2200" dirty="0" smtClean="0"/>
              <a:t>Через </a:t>
            </a:r>
            <a:r>
              <a:rPr lang="ru-RU" sz="2200" dirty="0" err="1" smtClean="0"/>
              <a:t>чотири</a:t>
            </a:r>
            <a:r>
              <a:rPr lang="ru-RU" sz="2200" dirty="0" smtClean="0"/>
              <a:t> роки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вибуху</a:t>
            </a:r>
            <a:r>
              <a:rPr lang="ru-RU" sz="2200" dirty="0" smtClean="0"/>
              <a:t> четвертого реактора, на ЧАЕС </a:t>
            </a:r>
            <a:r>
              <a:rPr lang="ru-RU" sz="2200" dirty="0" err="1" smtClean="0"/>
              <a:t>відбулася</a:t>
            </a:r>
            <a:r>
              <a:rPr lang="ru-RU" sz="2200" dirty="0" smtClean="0"/>
              <a:t> сильна </a:t>
            </a:r>
            <a:r>
              <a:rPr lang="ru-RU" sz="2200" dirty="0" err="1" smtClean="0"/>
              <a:t>пожежа</a:t>
            </a:r>
            <a:r>
              <a:rPr lang="ru-RU" sz="2200" dirty="0" smtClean="0"/>
              <a:t> в машинному </a:t>
            </a:r>
            <a:r>
              <a:rPr lang="ru-RU" sz="2200" dirty="0" err="1" smtClean="0"/>
              <a:t>залі</a:t>
            </a:r>
            <a:r>
              <a:rPr lang="uk-UA" sz="2200" dirty="0" smtClean="0"/>
              <a:t>.</a:t>
            </a:r>
            <a:endParaRPr lang="ru-RU" sz="2200" dirty="0"/>
          </a:p>
          <a:p>
            <a:pPr indent="-342900"/>
            <a:r>
              <a:rPr lang="ru-RU" sz="2200" dirty="0" smtClean="0"/>
              <a:t>У </a:t>
            </a:r>
            <a:r>
              <a:rPr lang="ru-RU" sz="2200" dirty="0" err="1" smtClean="0"/>
              <a:t>результаті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надзвичайної</a:t>
            </a:r>
            <a:r>
              <a:rPr lang="ru-RU" sz="2200" dirty="0"/>
              <a:t> </a:t>
            </a:r>
            <a:r>
              <a:rPr lang="ru-RU" sz="2200" dirty="0" err="1" smtClean="0"/>
              <a:t>ситуації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</a:t>
            </a:r>
            <a:r>
              <a:rPr lang="ru-RU" sz="2200" dirty="0" err="1" smtClean="0"/>
              <a:t>виведений</a:t>
            </a:r>
            <a:r>
              <a:rPr lang="ru-RU" sz="2200" dirty="0" smtClean="0"/>
              <a:t> з ладу </a:t>
            </a:r>
            <a:r>
              <a:rPr lang="ru-RU" sz="2200" dirty="0" err="1" smtClean="0"/>
              <a:t>збудник</a:t>
            </a:r>
            <a:r>
              <a:rPr lang="ru-RU" sz="2200" dirty="0" smtClean="0"/>
              <a:t> генератора й турбогенератор №4, </a:t>
            </a:r>
            <a:r>
              <a:rPr lang="ru-RU" sz="2200" dirty="0" err="1" smtClean="0"/>
              <a:t>згоріло</a:t>
            </a:r>
            <a:r>
              <a:rPr lang="ru-RU" sz="2200" dirty="0" smtClean="0"/>
              <a:t> 180 тон</a:t>
            </a:r>
            <a:r>
              <a:rPr lang="uk-UA" sz="2200" dirty="0" smtClean="0"/>
              <a:t>н</a:t>
            </a:r>
            <a:r>
              <a:rPr lang="ru-RU" sz="2200" dirty="0" smtClean="0"/>
              <a:t> </a:t>
            </a:r>
            <a:r>
              <a:rPr lang="ru-RU" sz="2200" dirty="0" err="1" smtClean="0"/>
              <a:t>турбінного</a:t>
            </a:r>
            <a:r>
              <a:rPr lang="ru-RU" sz="2200" dirty="0" smtClean="0"/>
              <a:t> масла, а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сильно </a:t>
            </a:r>
            <a:r>
              <a:rPr lang="ru-RU" sz="2200" dirty="0" err="1" smtClean="0"/>
              <a:t>ушкоджена</a:t>
            </a:r>
            <a:r>
              <a:rPr lang="ru-RU" sz="2200" dirty="0" smtClean="0"/>
              <a:t> </a:t>
            </a:r>
            <a:r>
              <a:rPr lang="ru-RU" sz="2200" dirty="0" err="1" smtClean="0"/>
              <a:t>покрівля</a:t>
            </a:r>
            <a:r>
              <a:rPr lang="ru-RU" sz="2200" dirty="0" smtClean="0"/>
              <a:t> </a:t>
            </a:r>
            <a:r>
              <a:rPr lang="ru-RU" sz="2200" dirty="0" err="1" smtClean="0"/>
              <a:t>машзала</a:t>
            </a:r>
            <a:r>
              <a:rPr lang="ru-RU" sz="2200" dirty="0" smtClean="0"/>
              <a:t> – </a:t>
            </a:r>
            <a:r>
              <a:rPr lang="ru-RU" sz="2200" dirty="0" err="1" smtClean="0"/>
              <a:t>близько</a:t>
            </a:r>
            <a:r>
              <a:rPr lang="ru-RU" sz="2200" dirty="0" smtClean="0"/>
              <a:t> 2,5 </a:t>
            </a:r>
            <a:r>
              <a:rPr lang="ru-RU" sz="2200" dirty="0" err="1" smtClean="0"/>
              <a:t>тисяч</a:t>
            </a:r>
            <a:r>
              <a:rPr lang="ru-RU" sz="2200" dirty="0"/>
              <a:t> </a:t>
            </a:r>
            <a:r>
              <a:rPr lang="ru-RU" sz="2200" dirty="0" smtClean="0"/>
              <a:t>м</a:t>
            </a:r>
            <a:r>
              <a:rPr lang="ru-RU" sz="2200" baseline="30000" dirty="0" smtClean="0"/>
              <a:t>2</a:t>
            </a:r>
            <a:r>
              <a:rPr lang="ru-RU" sz="2200" dirty="0" smtClean="0"/>
              <a:t> </a:t>
            </a:r>
            <a:r>
              <a:rPr lang="ru-RU" sz="2200" dirty="0" err="1" smtClean="0"/>
              <a:t>покрівлі</a:t>
            </a:r>
            <a:r>
              <a:rPr lang="ru-RU" sz="2200" dirty="0" smtClean="0"/>
              <a:t> </a:t>
            </a:r>
            <a:r>
              <a:rPr lang="ru-RU" sz="2200" dirty="0" err="1" smtClean="0"/>
              <a:t>обрушилося</a:t>
            </a:r>
            <a:r>
              <a:rPr lang="ru-RU" sz="2200" dirty="0" smtClean="0"/>
              <a:t>.</a:t>
            </a:r>
          </a:p>
          <a:p>
            <a:pPr indent="-342900"/>
            <a:r>
              <a:rPr lang="ru-RU" sz="2200" dirty="0" err="1" smtClean="0"/>
              <a:t>Пожежа</a:t>
            </a:r>
            <a:r>
              <a:rPr lang="ru-RU" sz="2200" dirty="0" smtClean="0"/>
              <a:t> </a:t>
            </a:r>
            <a:r>
              <a:rPr lang="ru-RU" sz="2200" dirty="0" err="1" smtClean="0"/>
              <a:t>супроводжувалася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викидом</a:t>
            </a:r>
            <a:r>
              <a:rPr lang="ru-RU" sz="2200" dirty="0"/>
              <a:t> </a:t>
            </a:r>
            <a:r>
              <a:rPr lang="ru-RU" sz="2200" dirty="0" err="1" smtClean="0"/>
              <a:t>радіоактивних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речовин</a:t>
            </a:r>
            <a:r>
              <a:rPr lang="ru-RU" sz="2200" dirty="0" smtClean="0"/>
              <a:t> у навколишнє середовище.</a:t>
            </a:r>
            <a:endParaRPr lang="uk-UA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93" y="228600"/>
            <a:ext cx="8205814" cy="10572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Вплив аварії на навколишнє середовище</a:t>
            </a:r>
            <a:endParaRPr lang="uk-UA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47800"/>
            <a:ext cx="7776864" cy="2557264"/>
          </a:xfrm>
        </p:spPr>
        <p:txBody>
          <a:bodyPr>
            <a:no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</a:pPr>
            <a:r>
              <a:rPr lang="uk-UA" sz="2400" dirty="0" smtClean="0"/>
              <a:t>Вигоріло </a:t>
            </a:r>
            <a:r>
              <a:rPr lang="uk-UA" sz="2400" dirty="0"/>
              <a:t>180 тонн турбінного </a:t>
            </a:r>
            <a:r>
              <a:rPr lang="uk-UA" sz="2400" dirty="0" smtClean="0"/>
              <a:t>масла.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endParaRPr lang="uk-UA" sz="1000" dirty="0" smtClean="0"/>
          </a:p>
          <a:p>
            <a:pPr marL="285750" indent="-285750">
              <a:spcBef>
                <a:spcPts val="100"/>
              </a:spcBef>
              <a:spcAft>
                <a:spcPts val="100"/>
              </a:spcAft>
            </a:pPr>
            <a:r>
              <a:rPr lang="uk-UA" sz="2400" dirty="0" smtClean="0"/>
              <a:t>Згоріло </a:t>
            </a:r>
            <a:r>
              <a:rPr lang="uk-UA" sz="2400" dirty="0"/>
              <a:t>500 </a:t>
            </a:r>
            <a:r>
              <a:rPr lang="uk-UA" sz="2400" dirty="0" smtClean="0"/>
              <a:t>м</a:t>
            </a:r>
            <a:r>
              <a:rPr lang="uk-UA" sz="2400" baseline="30000" dirty="0" smtClean="0"/>
              <a:t>3</a:t>
            </a:r>
            <a:r>
              <a:rPr lang="uk-UA" sz="2400" dirty="0" smtClean="0"/>
              <a:t> водню.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endParaRPr lang="uk-UA" sz="1000" dirty="0" smtClean="0"/>
          </a:p>
          <a:p>
            <a:pPr marL="285750" indent="-285750">
              <a:spcBef>
                <a:spcPts val="100"/>
              </a:spcBef>
              <a:spcAft>
                <a:spcPts val="100"/>
              </a:spcAft>
            </a:pPr>
            <a:r>
              <a:rPr lang="uk-UA" sz="2400" dirty="0" smtClean="0"/>
              <a:t>Обрушилося </a:t>
            </a:r>
            <a:r>
              <a:rPr lang="uk-UA" sz="2400" dirty="0"/>
              <a:t>2448 </a:t>
            </a:r>
            <a:r>
              <a:rPr lang="uk-UA" sz="2400" dirty="0" smtClean="0"/>
              <a:t>м</a:t>
            </a:r>
            <a:r>
              <a:rPr lang="uk-UA" sz="2400" baseline="30000" dirty="0" smtClean="0"/>
              <a:t>2</a:t>
            </a:r>
            <a:r>
              <a:rPr lang="uk-UA" sz="2400" dirty="0" smtClean="0"/>
              <a:t> покрівлі </a:t>
            </a:r>
            <a:r>
              <a:rPr lang="uk-UA" sz="2400" dirty="0" err="1" smtClean="0"/>
              <a:t>машзала</a:t>
            </a:r>
            <a:r>
              <a:rPr lang="uk-UA" sz="2400" dirty="0" smtClean="0"/>
              <a:t>.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endParaRPr lang="uk-UA" sz="1000" dirty="0"/>
          </a:p>
          <a:p>
            <a:pPr marL="285750" indent="-285750">
              <a:spcBef>
                <a:spcPts val="100"/>
              </a:spcBef>
              <a:spcAft>
                <a:spcPts val="100"/>
              </a:spcAft>
            </a:pPr>
            <a:r>
              <a:rPr lang="uk-UA" sz="2400" dirty="0" smtClean="0"/>
              <a:t>Вага </a:t>
            </a:r>
            <a:r>
              <a:rPr lang="uk-UA" sz="2400" dirty="0"/>
              <a:t>завалених </a:t>
            </a:r>
            <a:r>
              <a:rPr lang="uk-UA" sz="2400" dirty="0" smtClean="0"/>
              <a:t>конструкцій становила 119 </a:t>
            </a:r>
            <a:r>
              <a:rPr lang="uk-UA" sz="2400" dirty="0" err="1" smtClean="0"/>
              <a:t>тонн</a:t>
            </a:r>
            <a:r>
              <a:rPr lang="uk-UA" sz="24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6755"/>
          </a:xfrm>
          <a:solidFill>
            <a:srgbClr val="FFFFFF"/>
          </a:solidFill>
        </p:spPr>
        <p:txBody>
          <a:bodyPr/>
          <a:lstStyle/>
          <a:p>
            <a:r>
              <a:rPr lang="uk-UA" dirty="0" smtClean="0">
                <a:solidFill>
                  <a:sysClr val="windowText" lastClr="000000"/>
                </a:solidFill>
              </a:rPr>
              <a:t>Забруднення </a:t>
            </a:r>
            <a:r>
              <a:rPr lang="uk-UA" dirty="0" err="1" smtClean="0">
                <a:solidFill>
                  <a:sysClr val="windowText" lastClr="000000"/>
                </a:solidFill>
              </a:rPr>
              <a:t>амерцієм</a:t>
            </a:r>
            <a:endParaRPr lang="uk-UA" dirty="0">
              <a:solidFill>
                <a:sysClr val="windowText" lastClr="000000"/>
              </a:solidFill>
            </a:endParaRPr>
          </a:p>
        </p:txBody>
      </p:sp>
      <p:pic>
        <p:nvPicPr>
          <p:cNvPr id="7170" name="Picture 2" descr="E:\Разное\МОЁ!\разное-заразное\всякий текстовый бред\презентации\работа по физике\Новая папка\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934"/>
          <a:stretch/>
        </p:blipFill>
        <p:spPr bwMode="auto">
          <a:xfrm>
            <a:off x="-246743" y="950399"/>
            <a:ext cx="9493470" cy="5970686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38" y="0"/>
            <a:ext cx="9151938" cy="1009414"/>
          </a:xfrm>
          <a:solidFill>
            <a:schemeClr val="tx1"/>
          </a:solidFill>
        </p:spPr>
        <p:txBody>
          <a:bodyPr/>
          <a:lstStyle/>
          <a:p>
            <a:r>
              <a:rPr lang="uk-UA" dirty="0" smtClean="0">
                <a:solidFill>
                  <a:sysClr val="windowText" lastClr="000000"/>
                </a:solidFill>
              </a:rPr>
              <a:t>Забруднення цезієм</a:t>
            </a:r>
            <a:endParaRPr lang="uk-UA" dirty="0">
              <a:solidFill>
                <a:sysClr val="windowText" lastClr="000000"/>
              </a:solidFill>
            </a:endParaRPr>
          </a:p>
        </p:txBody>
      </p:sp>
      <p:pic>
        <p:nvPicPr>
          <p:cNvPr id="8194" name="Picture 2" descr="E:\Разное\МОЁ!\разное-заразное\всякий текстовый бред\презентации\работа по физике\Новая папка\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85"/>
          <a:stretch/>
        </p:blipFill>
        <p:spPr bwMode="auto">
          <a:xfrm>
            <a:off x="-116458" y="980728"/>
            <a:ext cx="9368978" cy="593107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0</TotalTime>
  <Words>349</Words>
  <Application>Microsoft Office PowerPoint</Application>
  <PresentationFormat>Экран (4:3)</PresentationFormat>
  <Paragraphs>42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Calisto MT</vt:lpstr>
      <vt:lpstr>Trebuchet MS</vt:lpstr>
      <vt:lpstr>Calibri</vt:lpstr>
      <vt:lpstr>Wingdings 2</vt:lpstr>
      <vt:lpstr>Times New Roman</vt:lpstr>
      <vt:lpstr>Сланец</vt:lpstr>
      <vt:lpstr>Чорнобильська катастрофа</vt:lpstr>
      <vt:lpstr>Причини аварії</vt:lpstr>
      <vt:lpstr>Причини аварії</vt:lpstr>
      <vt:lpstr>Аварія 1986</vt:lpstr>
      <vt:lpstr>Розвиток аварії</vt:lpstr>
      <vt:lpstr>Пожежа на ЧАЕС у 1991</vt:lpstr>
      <vt:lpstr>Вплив аварії на навколишнє середовище</vt:lpstr>
      <vt:lpstr>Забруднення амерцієм</vt:lpstr>
      <vt:lpstr>Забруднення цезієм</vt:lpstr>
      <vt:lpstr>Забруднення стронцієм</vt:lpstr>
      <vt:lpstr>Доза опромінення щитовидної залози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2016-04-18T12:30:50Z</dcterms:created>
  <dcterms:modified xsi:type="dcterms:W3CDTF">2016-04-30T13:55:46Z</dcterms:modified>
</cp:coreProperties>
</file>